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94" r:id="rId1"/>
  </p:sldMasterIdLst>
  <p:notesMasterIdLst>
    <p:notesMasterId r:id="rId17"/>
  </p:notesMasterIdLst>
  <p:handoutMasterIdLst>
    <p:handoutMasterId r:id="rId18"/>
  </p:handoutMasterIdLst>
  <p:sldIdLst>
    <p:sldId id="393" r:id="rId2"/>
    <p:sldId id="395" r:id="rId3"/>
    <p:sldId id="399" r:id="rId4"/>
    <p:sldId id="405" r:id="rId5"/>
    <p:sldId id="397" r:id="rId6"/>
    <p:sldId id="414" r:id="rId7"/>
    <p:sldId id="416" r:id="rId8"/>
    <p:sldId id="417" r:id="rId9"/>
    <p:sldId id="419" r:id="rId10"/>
    <p:sldId id="420" r:id="rId11"/>
    <p:sldId id="407" r:id="rId12"/>
    <p:sldId id="396" r:id="rId13"/>
    <p:sldId id="421" r:id="rId14"/>
    <p:sldId id="391" r:id="rId15"/>
    <p:sldId id="412" r:id="rId16"/>
  </p:sldIdLst>
  <p:sldSz cx="9144000" cy="6858000" type="screen4x3"/>
  <p:notesSz cx="6858000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9" autoAdjust="0"/>
    <p:restoredTop sz="85542" autoAdjust="0"/>
  </p:normalViewPr>
  <p:slideViewPr>
    <p:cSldViewPr>
      <p:cViewPr varScale="1">
        <p:scale>
          <a:sx n="97" d="100"/>
          <a:sy n="97" d="100"/>
        </p:scale>
        <p:origin x="3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6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BED5453-A736-445F-9AB8-2C6EAACB2047}" type="datetimeFigureOut">
              <a:rPr lang="en-US" smtClean="0"/>
              <a:pPr/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72DEC1D-EA2D-47E7-8504-3C2B5737F3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4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1829C37-288B-4B65-A852-AD6344DCD576}" type="datetimeFigureOut">
              <a:rPr lang="en-US" smtClean="0"/>
              <a:pPr/>
              <a:t>7/19/18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3331"/>
            <a:ext cx="5486400" cy="4190524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981CC6F-8D28-441F-8627-AF85920400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61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 is the application of iOS BLE communicating and illustrating.</a:t>
            </a:r>
          </a:p>
          <a:p>
            <a:r>
              <a:rPr kumimoji="1" lang="en-US" altLang="zh-CN" dirty="0"/>
              <a:t>I read all the code and modified some for my part.</a:t>
            </a:r>
          </a:p>
          <a:p>
            <a:r>
              <a:rPr kumimoji="1" lang="en-US" altLang="zh-CN" dirty="0"/>
              <a:t>It’s a bit simple and almost done.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47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are some reference.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4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 all of you for watching and listening.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Geonsoo arranged me another project. Droplet tracking by camera of iPhone.</a:t>
            </a:r>
          </a:p>
          <a:p>
            <a:r>
              <a:rPr kumimoji="1" lang="en-US" altLang="zh-CN" dirty="0"/>
              <a:t>After a period of learning and testing, the basic functions have been implemented.</a:t>
            </a:r>
          </a:p>
          <a:p>
            <a:r>
              <a:rPr kumimoji="1" lang="en-US" altLang="zh-CN" dirty="0"/>
              <a:t>One way I used is to detect the connected domain after image processing and check every region by it’s size and shape. You can see a demo of Matlab in the downside of this slide.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2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the other way I used is a ready-made algorithm called Circle Hough Transformation.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07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But there will be some wrong results due to the unstable environment.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1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01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58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the Hough Transform is time costly which means we can’t get ideal framerate and the tracking will be impossible.</a:t>
            </a:r>
          </a:p>
          <a:p>
            <a:r>
              <a:rPr kumimoji="1" lang="en-US" altLang="zh-CN" dirty="0"/>
              <a:t>So my next week plan is mainly about testing in real runner environment and improving algorithm.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yes, writing documents.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8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040A-502A-4995-B9D4-3DC3A7207CD2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D008-63CF-42D0-A057-6F25741C4976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0F52-E8F9-4570-98C0-34AC3313678D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5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B7D3-0A77-4E26-8A81-8CC61AB36DD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3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D302-1B8F-45A8-8067-916DCB9B659E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1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D02A7-601A-45C6-A31C-F6DB84FC9DD8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85-B1BC-4A76-B346-109F0CF7A521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3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D7B6-2901-4E68-A857-6B7825267D9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F800-EA35-44EA-804B-F226ADC59B29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CBBE-0B58-466A-A59A-2BCA8725A7CE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57B70-EEE9-4A7D-BE60-C6099D5F2A75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172200"/>
            <a:ext cx="1828800" cy="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3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hotron.com/mini-ax/" TargetMode="External"/><Relationship Id="rId3" Type="http://schemas.openxmlformats.org/officeDocument/2006/relationships/hyperlink" Target="https://itunes.apple.com/app/id1221924372" TargetMode="External"/><Relationship Id="rId7" Type="http://schemas.openxmlformats.org/officeDocument/2006/relationships/hyperlink" Target="https://www.nikoninstruments.com/Products/Cameras/Camera-Heads/DS-Qi2" TargetMode="External"/><Relationship Id="rId12" Type="http://schemas.openxmlformats.org/officeDocument/2006/relationships/hyperlink" Target="https://en.wikipedia.org/wiki/Expectation%E2%80%93maximization_algorith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column/details/opencv-tutorial.html" TargetMode="External"/><Relationship Id="rId11" Type="http://schemas.openxmlformats.org/officeDocument/2006/relationships/hyperlink" Target="https://docs.opencv.org/master/d6/da7/classcv_1_1bgsegm_1_1BackgroundSubtractorMOG.html" TargetMode="External"/><Relationship Id="rId5" Type="http://schemas.openxmlformats.org/officeDocument/2006/relationships/hyperlink" Target="https://seisman.github.io/how-to-write-makefile/rules.html" TargetMode="External"/><Relationship Id="rId10" Type="http://schemas.openxmlformats.org/officeDocument/2006/relationships/hyperlink" Target="https://docs.opencv.org/2.4/doc/tutorials/imgproc/histograms/template_matching/template_matching.html" TargetMode="External"/><Relationship Id="rId4" Type="http://schemas.openxmlformats.org/officeDocument/2006/relationships/hyperlink" Target="https://github.com/Itseez/opencv_for_ios_book_samples" TargetMode="External"/><Relationship Id="rId9" Type="http://schemas.openxmlformats.org/officeDocument/2006/relationships/hyperlink" Target="https://en.wikipedia.org/wiki/Template_matchi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Progress</a:t>
            </a:r>
            <a:r>
              <a:rPr lang="zh-CN" altLang="en-US" dirty="0"/>
              <a:t> </a:t>
            </a:r>
            <a:r>
              <a:rPr lang="en-US" altLang="zh-CN" dirty="0"/>
              <a:t>of BLE &amp; DIC &amp; DAC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Jul 19, 2018</a:t>
            </a:r>
            <a:endParaRPr lang="en-US" dirty="0"/>
          </a:p>
          <a:p>
            <a:r>
              <a:rPr lang="en-US" dirty="0"/>
              <a:t>Xingyu Su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13EB8-AF69-CA43-9B93-7140C9A2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iOS Droplet Counter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37DBA82-E080-4B46-8A6E-2CCC9C940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48" y="1143000"/>
            <a:ext cx="5562600" cy="2840476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1F4570-0C3B-6B40-9A90-EAC8A201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706FB8-8F18-9D46-9BAD-F0908639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69A986-B976-A347-A0B4-49AE2D634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A85FF3-AC08-5B44-8987-EF475B698A87}"/>
              </a:ext>
            </a:extLst>
          </p:cNvPr>
          <p:cNvSpPr txBox="1"/>
          <p:nvPr/>
        </p:nvSpPr>
        <p:spPr>
          <a:xfrm>
            <a:off x="457200" y="571001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MOG: Mixture of Gaussians</a:t>
            </a:r>
          </a:p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EM: Expectation-Maximization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421C213-F85B-7847-A874-D7250CCBB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496" y="1334294"/>
                <a:ext cx="2971652" cy="4544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 err="1"/>
                  <a:t>BackgroundSubtractorMOG</a:t>
                </a:r>
                <a:r>
                  <a:rPr kumimoji="1" lang="en-US" altLang="zh-CN" dirty="0"/>
                  <a:t> Algorithm</a:t>
                </a:r>
                <a:endParaRPr lang="en" altLang="zh-CN" dirty="0"/>
              </a:p>
              <a:p>
                <a:pPr lvl="1"/>
                <a:r>
                  <a:rPr lang="en" altLang="zh-CN" dirty="0"/>
                  <a:t>Calculate N (200) frames’ data</a:t>
                </a:r>
              </a:p>
              <a:p>
                <a:pPr lvl="1"/>
                <a:r>
                  <a:rPr lang="en" altLang="zh-CN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altLang="zh-CN" dirty="0"/>
                  <a:t> is the background</a:t>
                </a:r>
              </a:p>
              <a:p>
                <a:pPr lvl="1"/>
                <a:r>
                  <a:rPr lang="en" altLang="zh-CN" dirty="0"/>
                  <a:t>Refresh with every frame by online EM algorithm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421C213-F85B-7847-A874-D7250CCB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6" y="1334294"/>
                <a:ext cx="2971652" cy="4544774"/>
              </a:xfrm>
              <a:prstGeom prst="rect">
                <a:avLst/>
              </a:prstGeom>
              <a:blipFill>
                <a:blip r:embed="rId4"/>
                <a:stretch>
                  <a:fillRect l="-2553" t="-836" r="-1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324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D3168-0351-5945-B906-2F1294D3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6EC17-ADEE-484F-A1FC-80B50020F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[x] BLE Unable to destroy point layer</a:t>
            </a:r>
          </a:p>
          <a:p>
            <a:r>
              <a:rPr kumimoji="1" lang="en-US" altLang="zh-CN" dirty="0"/>
              <a:t>[x] DIC Memory Leak</a:t>
            </a:r>
          </a:p>
          <a:p>
            <a:r>
              <a:rPr kumimoji="1" lang="en-US" altLang="zh-CN" dirty="0"/>
              <a:t>[x] DIC Multi circles detecting by Hough transform</a:t>
            </a:r>
          </a:p>
          <a:p>
            <a:r>
              <a:rPr kumimoji="1" lang="en-US" altLang="zh-CN" dirty="0"/>
              <a:t>[x] DAC Template Matching Algorithm Optimizing</a:t>
            </a:r>
          </a:p>
          <a:p>
            <a:r>
              <a:rPr kumimoji="1" lang="en-US" altLang="zh-CN" dirty="0"/>
              <a:t>[x] DIC Test Background Subtractor Algorithm</a:t>
            </a:r>
          </a:p>
          <a:p>
            <a:r>
              <a:rPr kumimoji="1" lang="en-US" altLang="zh-CN" dirty="0"/>
              <a:t>[  ] DIC Algorithm Complexity</a:t>
            </a:r>
          </a:p>
          <a:p>
            <a:r>
              <a:rPr kumimoji="1" lang="en-US" altLang="zh-CN" dirty="0"/>
              <a:t>[  ] DIC Stable environment required</a:t>
            </a:r>
          </a:p>
          <a:p>
            <a:r>
              <a:rPr kumimoji="1" lang="en-US" altLang="zh-CN" dirty="0"/>
              <a:t>[  ] DAC Windows OpenCV &amp; VC++</a:t>
            </a:r>
          </a:p>
          <a:p>
            <a:r>
              <a:rPr kumimoji="1" lang="en-US" altLang="zh-CN" dirty="0"/>
              <a:t>[  ] DAC Camera C++ SDK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A90104-742D-A543-9AAB-72AB7507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665F3F-C5A1-7040-84F9-739CBB716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580413-8729-DE42-9322-A083C03C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4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week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 Test code with lens and runner</a:t>
            </a:r>
          </a:p>
          <a:p>
            <a:r>
              <a:rPr lang="en-US" dirty="0"/>
              <a:t>DIC Improve algorithm</a:t>
            </a:r>
          </a:p>
          <a:p>
            <a:r>
              <a:rPr lang="en-US" dirty="0"/>
              <a:t>DIC Complete document</a:t>
            </a:r>
          </a:p>
          <a:p>
            <a:r>
              <a:rPr lang="en-US" dirty="0"/>
              <a:t>DAC Test with Windows OpenCV &amp; VC++</a:t>
            </a:r>
          </a:p>
          <a:p>
            <a:r>
              <a:rPr lang="en-US" dirty="0"/>
              <a:t>DAC Test Camera C++ SDK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4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645D4-E55F-754E-8F83-57BB22B6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C556C7-EB1F-C643-89DB-5575A923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0391D8-F51B-1B44-9F60-1D1F8370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D2C67A45-AB5C-4B46-A88F-9FBF6D6BF62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FA90855-41C2-1742-8E8D-CE3E37BAD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78"/>
          <a:stretch/>
        </p:blipFill>
        <p:spPr>
          <a:xfrm>
            <a:off x="508000" y="2790687"/>
            <a:ext cx="3479800" cy="28575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76CF79-9596-0E4D-A474-1B072C361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11"/>
          <a:stretch/>
        </p:blipFill>
        <p:spPr>
          <a:xfrm>
            <a:off x="3987800" y="2790687"/>
            <a:ext cx="3321050" cy="37084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6BC64F4-BF93-EA45-A2E6-9FBCF2DFF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0" y="-3313"/>
            <a:ext cx="5130800" cy="279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E1A2AAC-7597-6F4F-8C0E-7DDA8B54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6376"/>
            <a:ext cx="3124200" cy="8683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" altLang="zh-CN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5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HM10 Serial</a:t>
            </a:r>
            <a:endParaRPr lang="en" altLang="zh-CN" dirty="0">
              <a:hlinkClick r:id="rId4"/>
            </a:endParaRPr>
          </a:p>
          <a:p>
            <a:r>
              <a:rPr lang="en" altLang="zh-CN" dirty="0">
                <a:hlinkClick r:id="rId4"/>
              </a:rPr>
              <a:t>OpenCV for iOS Book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Makefile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OpenCV Tutorial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Nikon DS QI2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FASTCAM mini AX 50</a:t>
            </a:r>
            <a:endParaRPr lang="en" altLang="zh-CN" dirty="0"/>
          </a:p>
          <a:p>
            <a:r>
              <a:rPr lang="en" altLang="zh-CN" dirty="0">
                <a:hlinkClick r:id="rId9"/>
              </a:rPr>
              <a:t>Wiki_Template Matching</a:t>
            </a:r>
            <a:endParaRPr lang="en" altLang="zh-CN" dirty="0"/>
          </a:p>
          <a:p>
            <a:r>
              <a:rPr lang="en" altLang="zh-CN" dirty="0">
                <a:hlinkClick r:id="rId10"/>
              </a:rPr>
              <a:t>OpenCV_Template Matching</a:t>
            </a:r>
            <a:endParaRPr lang="en" altLang="zh-CN" dirty="0"/>
          </a:p>
          <a:p>
            <a:r>
              <a:rPr lang="en" altLang="zh-CN" dirty="0">
                <a:hlinkClick r:id="rId11"/>
              </a:rPr>
              <a:t>BackgroundSubtractorMOG</a:t>
            </a:r>
            <a:endParaRPr lang="en" altLang="zh-CN" dirty="0"/>
          </a:p>
          <a:p>
            <a:r>
              <a:rPr lang="en" altLang="zh-CN" dirty="0">
                <a:hlinkClick r:id="rId12"/>
              </a:rPr>
              <a:t>Wiki Expectation Maximization</a:t>
            </a:r>
            <a:endParaRPr lang="zh-CN" altLang="en-US" dirty="0"/>
          </a:p>
          <a:p>
            <a:endParaRPr lang="en" altLang="zh-CN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9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8BB6-0EDF-2D4B-86CB-8FCBCB7D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819400"/>
            <a:ext cx="8229600" cy="868362"/>
          </a:xfrm>
        </p:spPr>
        <p:txBody>
          <a:bodyPr/>
          <a:lstStyle/>
          <a:p>
            <a:r>
              <a:rPr kumimoji="1" lang="en-US" altLang="zh-CN" b="1" dirty="0"/>
              <a:t>Thanks</a:t>
            </a:r>
            <a:endParaRPr kumimoji="1"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7079-385E-6B49-B626-A30271D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00841-D23C-FC4E-AFA4-709E89EB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7DBC-36ED-E84A-BCD1-590080C3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BLE Application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ED7F16A-95C3-3440-ABF2-668DCF10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3809999" cy="4576525"/>
          </a:xfrm>
        </p:spPr>
        <p:txBody>
          <a:bodyPr/>
          <a:lstStyle/>
          <a:p>
            <a:r>
              <a:rPr kumimoji="1" lang="en-US" altLang="zh-CN" dirty="0"/>
              <a:t>Add some functions</a:t>
            </a:r>
          </a:p>
          <a:p>
            <a:pPr lvl="1"/>
            <a:r>
              <a:rPr lang="en" altLang="zh-CN" dirty="0"/>
              <a:t>Select 2 points </a:t>
            </a:r>
          </a:p>
          <a:p>
            <a:pPr lvl="1"/>
            <a:r>
              <a:rPr lang="en" altLang="zh-CN" dirty="0"/>
              <a:t>calculate statistical information and show</a:t>
            </a:r>
          </a:p>
          <a:p>
            <a:r>
              <a:rPr lang="en" altLang="zh-CN" dirty="0"/>
              <a:t>Revise the selected points’ X value error</a:t>
            </a:r>
          </a:p>
          <a:p>
            <a:r>
              <a:rPr lang="en" altLang="zh-CN" dirty="0"/>
              <a:t>Improve performance when selecting 2 points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FD589A-B914-7543-AA15-AC16ED5819EA}"/>
              </a:ext>
            </a:extLst>
          </p:cNvPr>
          <p:cNvSpPr txBox="1"/>
          <p:nvPr/>
        </p:nvSpPr>
        <p:spPr>
          <a:xfrm>
            <a:off x="457200" y="598701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BLE: Bluetooth Low Energy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4A3725-C1B5-D54A-9856-6CDC1E66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36" y="1501133"/>
            <a:ext cx="2060620" cy="3657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6F16AD-C19D-F54E-BCB5-5325FCDDF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24000"/>
            <a:ext cx="2044537" cy="36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226FCA-79FD-EA4B-A19F-79A2D30A3564}"/>
              </a:ext>
            </a:extLst>
          </p:cNvPr>
          <p:cNvSpPr txBox="1">
            <a:spLocks/>
          </p:cNvSpPr>
          <p:nvPr/>
        </p:nvSpPr>
        <p:spPr>
          <a:xfrm>
            <a:off x="609600" y="1447800"/>
            <a:ext cx="3867385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Learning:</a:t>
            </a:r>
          </a:p>
          <a:p>
            <a:pPr lvl="1"/>
            <a:r>
              <a:rPr lang="en" altLang="zh-CN" dirty="0"/>
              <a:t>OpenCV learning</a:t>
            </a:r>
          </a:p>
          <a:p>
            <a:pPr lvl="1"/>
            <a:r>
              <a:rPr lang="en" altLang="zh-CN" dirty="0"/>
              <a:t>Makefile learning</a:t>
            </a:r>
          </a:p>
          <a:p>
            <a:r>
              <a:rPr lang="en" altLang="zh-CN" dirty="0"/>
              <a:t>Tests:</a:t>
            </a:r>
          </a:p>
          <a:p>
            <a:pPr lvl="1"/>
            <a:r>
              <a:rPr lang="en" altLang="zh-CN" dirty="0"/>
              <a:t>Camera Test</a:t>
            </a:r>
          </a:p>
          <a:p>
            <a:pPr lvl="1"/>
            <a:r>
              <a:rPr lang="en" altLang="zh-CN" dirty="0"/>
              <a:t>Matlab Test</a:t>
            </a:r>
          </a:p>
          <a:p>
            <a:pPr lvl="1"/>
            <a:r>
              <a:rPr lang="en" altLang="zh-CN" dirty="0"/>
              <a:t>OpenCV Test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94C50-9569-3C43-91C4-CBFB4B89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33" y="1066799"/>
            <a:ext cx="4359167" cy="32693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7D4481A-263C-F348-9E16-2B782776D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33" y="3003237"/>
            <a:ext cx="4362215" cy="31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85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519654-CB94-FA4B-9718-5525CA5C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3068E7-7155-1C4F-B89E-C80DB14C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"/>
          <a:stretch/>
        </p:blipFill>
        <p:spPr>
          <a:xfrm>
            <a:off x="4217260" y="1143001"/>
            <a:ext cx="2290220" cy="4572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AD2FD6-6F9A-6347-AABD-F2BA32646C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1613"/>
          <a:stretch/>
        </p:blipFill>
        <p:spPr>
          <a:xfrm>
            <a:off x="6553200" y="1143000"/>
            <a:ext cx="2312429" cy="45720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F5F705-2707-FA44-A4C0-DB8F61FE20D9}"/>
              </a:ext>
            </a:extLst>
          </p:cNvPr>
          <p:cNvSpPr txBox="1">
            <a:spLocks/>
          </p:cNvSpPr>
          <p:nvPr/>
        </p:nvSpPr>
        <p:spPr>
          <a:xfrm>
            <a:off x="609601" y="1447800"/>
            <a:ext cx="360766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Circle Hough Transform</a:t>
            </a:r>
          </a:p>
          <a:p>
            <a:pPr lvl="1"/>
            <a:r>
              <a:rPr lang="en" altLang="zh-CN" dirty="0"/>
              <a:t>Assume circle radius by provided range</a:t>
            </a:r>
          </a:p>
          <a:p>
            <a:pPr lvl="1"/>
            <a:r>
              <a:rPr lang="en" altLang="zh-CN" dirty="0"/>
              <a:t>Intersection point of every circle from every point corresponding to the center point of an original circle</a:t>
            </a:r>
          </a:p>
          <a:p>
            <a:pPr lvl="1"/>
            <a:r>
              <a:rPr lang="en" altLang="zh-CN" dirty="0"/>
              <a:t>Once center point fixed, adjusting radius to get the best result</a:t>
            </a:r>
          </a:p>
        </p:txBody>
      </p:sp>
    </p:spTree>
    <p:extLst>
      <p:ext uri="{BB962C8B-B14F-4D97-AF65-F5344CB8AC3E}">
        <p14:creationId xmlns:p14="http://schemas.microsoft.com/office/powerpoint/2010/main" val="381802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1077B262-A55C-EE44-828E-9E1B9D817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20000" cy="5715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4D9945-453A-ED4F-BE57-BF9A17CD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522EA454-97AA-3442-95C1-2B7CF8293D3C}"/>
              </a:ext>
            </a:extLst>
          </p:cNvPr>
          <p:cNvCxnSpPr>
            <a:cxnSpLocks/>
          </p:cNvCxnSpPr>
          <p:nvPr/>
        </p:nvCxnSpPr>
        <p:spPr>
          <a:xfrm flipH="1">
            <a:off x="7010400" y="838200"/>
            <a:ext cx="685800" cy="2743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90EA399-F9DA-CB40-AFBA-E601581E1115}"/>
              </a:ext>
            </a:extLst>
          </p:cNvPr>
          <p:cNvCxnSpPr>
            <a:cxnSpLocks/>
          </p:cNvCxnSpPr>
          <p:nvPr/>
        </p:nvCxnSpPr>
        <p:spPr>
          <a:xfrm flipH="1">
            <a:off x="6934200" y="838200"/>
            <a:ext cx="762000" cy="17526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CE60DE3-58E6-4C43-A84F-9D49827F5F7A}"/>
              </a:ext>
            </a:extLst>
          </p:cNvPr>
          <p:cNvCxnSpPr>
            <a:cxnSpLocks/>
          </p:cNvCxnSpPr>
          <p:nvPr/>
        </p:nvCxnSpPr>
        <p:spPr>
          <a:xfrm flipH="1">
            <a:off x="5029200" y="838200"/>
            <a:ext cx="15621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570B10A-6B5F-B34F-A70B-3C68300B0652}"/>
              </a:ext>
            </a:extLst>
          </p:cNvPr>
          <p:cNvSpPr txBox="1"/>
          <p:nvPr/>
        </p:nvSpPr>
        <p:spPr>
          <a:xfrm>
            <a:off x="7315200" y="533400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Correct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CADA13-A3E8-AD46-B9EA-E490396F16C0}"/>
              </a:ext>
            </a:extLst>
          </p:cNvPr>
          <p:cNvSpPr txBox="1"/>
          <p:nvPr/>
        </p:nvSpPr>
        <p:spPr>
          <a:xfrm>
            <a:off x="6337852" y="533400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Wrong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40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93BAC1-8B64-B247-9A7F-288E538F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FC66E-E1C5-2140-8D0D-9FF2F026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6DB6AD-B8EA-7D40-BA95-B4156CC0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C55368-C9CB-1E46-A756-6648E4C3FF78}"/>
              </a:ext>
            </a:extLst>
          </p:cNvPr>
          <p:cNvSpPr txBox="1">
            <a:spLocks/>
          </p:cNvSpPr>
          <p:nvPr/>
        </p:nvSpPr>
        <p:spPr>
          <a:xfrm>
            <a:off x="596496" y="1334293"/>
            <a:ext cx="4465490" cy="4228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Encoding &amp; Decoding</a:t>
            </a:r>
          </a:p>
          <a:p>
            <a:pPr lvl="1"/>
            <a:r>
              <a:rPr lang="en" altLang="zh-CN" dirty="0"/>
              <a:t>The droplet generator can generate different length of droplets. (</a:t>
            </a:r>
            <a:r>
              <a:rPr lang="en" altLang="zh-CN" b="1" dirty="0"/>
              <a:t>Steven</a:t>
            </a:r>
            <a:r>
              <a:rPr lang="en" altLang="zh-CN" dirty="0"/>
              <a:t>)</a:t>
            </a:r>
          </a:p>
          <a:p>
            <a:pPr lvl="1"/>
            <a:r>
              <a:rPr lang="en" altLang="zh-CN" dirty="0"/>
              <a:t>By arranging their length’s order, we can get information encoded in the array of droplet.</a:t>
            </a:r>
          </a:p>
          <a:p>
            <a:pPr lvl="1"/>
            <a:r>
              <a:rPr lang="en" altLang="zh-CN" dirty="0"/>
              <a:t>So a decoder is needed now. My job is to recognize the length array by camera and image processing.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85B2BBBD-CD3A-D546-915B-6FDCAF01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Droplet Area Calculator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9384E90-9A04-E946-854D-73D97875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82" y="1447800"/>
            <a:ext cx="311971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56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10B0D-42F3-D741-87AC-E0C159F3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Droplet Area Calculator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9022801-FDA7-8C4F-A9BC-B231577B3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2" y="2501403"/>
            <a:ext cx="4165296" cy="348496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6035F-7450-7949-9D40-CEF8DE86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79A68-403E-4B4C-A78F-21CBB2D5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6C3110-D1AB-774E-BAC8-D7060AFB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E59939-53B3-9646-A5E9-822A9A399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785968"/>
            <a:ext cx="3810000" cy="31623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072A73-FA9C-5440-AC62-6076B1C1986C}"/>
              </a:ext>
            </a:extLst>
          </p:cNvPr>
          <p:cNvSpPr txBox="1">
            <a:spLocks/>
          </p:cNvSpPr>
          <p:nvPr/>
        </p:nvSpPr>
        <p:spPr>
          <a:xfrm>
            <a:off x="596496" y="1334294"/>
            <a:ext cx="8318904" cy="145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Template Matching Algorithm</a:t>
            </a:r>
          </a:p>
          <a:p>
            <a:pPr marL="457200" lvl="1" indent="0">
              <a:buNone/>
            </a:pPr>
            <a:r>
              <a:rPr lang="en" altLang="zh-CN" dirty="0"/>
              <a:t>1. Slide the window -&gt;</a:t>
            </a:r>
          </a:p>
          <a:p>
            <a:pPr marL="457200" lvl="1" indent="0">
              <a:buNone/>
            </a:pPr>
            <a:r>
              <a:rPr lang="en" altLang="zh-CN" dirty="0"/>
              <a:t>			2. Match area similarity -&gt; </a:t>
            </a:r>
          </a:p>
          <a:p>
            <a:pPr marL="457200" lvl="1" indent="0">
              <a:buNone/>
            </a:pPr>
            <a:r>
              <a:rPr lang="en" altLang="zh-CN" dirty="0"/>
              <a:t>						3. Get similarity matrix</a:t>
            </a:r>
          </a:p>
          <a:p>
            <a:pPr lvl="1"/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50433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87759D8-063C-4D4D-A233-19D6ABFDE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53" y="1143000"/>
            <a:ext cx="6136647" cy="495300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B8BFC-AD9B-AE41-A448-86131603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0B113-D163-3843-AD0F-5174655CF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D45F1-0154-0F4C-82E4-AF033315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92ED1B2-74BF-8A4B-9406-E72B5061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Droplet Area Calculator</a:t>
            </a:r>
            <a:endParaRPr kumimoji="1" lang="zh-CN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7C26FA-60E9-B14E-944B-98894784155F}"/>
              </a:ext>
            </a:extLst>
          </p:cNvPr>
          <p:cNvSpPr txBox="1">
            <a:spLocks/>
          </p:cNvSpPr>
          <p:nvPr/>
        </p:nvSpPr>
        <p:spPr>
          <a:xfrm>
            <a:off x="248923" y="3352800"/>
            <a:ext cx="2550153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Match methods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0AC72071-A034-C44C-8E3A-CADFFE69D22C}"/>
              </a:ext>
            </a:extLst>
          </p:cNvPr>
          <p:cNvSpPr/>
          <p:nvPr/>
        </p:nvSpPr>
        <p:spPr>
          <a:xfrm>
            <a:off x="2799076" y="1143000"/>
            <a:ext cx="172724" cy="4953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49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4A76AC-4967-BD4F-9927-0CB09F8E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DDBAF5-0519-BA4B-9EA5-C192F5A1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25F648-D1AC-CC46-B654-FDACC4DC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D0CF0C-52D9-064B-82F8-86C224B3B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56" y="1014968"/>
            <a:ext cx="769156" cy="4864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33BF09-BF8F-D04F-8329-1E9D4C4B2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082" y="1027668"/>
            <a:ext cx="790518" cy="4851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881381-8166-DC4E-A4E3-87DE9BC11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70" y="1014968"/>
            <a:ext cx="785260" cy="48514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01C2E20B-2DAA-9E43-999B-1635B840F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Droplet Area Calculator</a:t>
            </a:r>
            <a:endParaRPr kumimoji="1" lang="zh-CN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504757-F1C9-4547-B024-6E123C35BBF0}"/>
              </a:ext>
            </a:extLst>
          </p:cNvPr>
          <p:cNvSpPr txBox="1">
            <a:spLocks/>
          </p:cNvSpPr>
          <p:nvPr/>
        </p:nvSpPr>
        <p:spPr>
          <a:xfrm>
            <a:off x="596496" y="1334294"/>
            <a:ext cx="4465490" cy="4544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Python demos</a:t>
            </a:r>
          </a:p>
          <a:p>
            <a:r>
              <a:rPr lang="en" altLang="zh-CN" dirty="0"/>
              <a:t>Improvements</a:t>
            </a:r>
          </a:p>
          <a:p>
            <a:pPr lvl="1"/>
            <a:r>
              <a:rPr lang="en" altLang="zh-CN" dirty="0"/>
              <a:t>Optimized by calculating a series of nearby points to be an average one.</a:t>
            </a:r>
          </a:p>
          <a:p>
            <a:pPr lvl="1"/>
            <a:endParaRPr lang="en" altLang="zh-CN" dirty="0"/>
          </a:p>
          <a:p>
            <a:pPr lvl="1"/>
            <a:endParaRPr lang="e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37258D-AAD3-CF4C-9060-865133C1DF15}"/>
              </a:ext>
            </a:extLst>
          </p:cNvPr>
          <p:cNvSpPr txBox="1"/>
          <p:nvPr/>
        </p:nvSpPr>
        <p:spPr>
          <a:xfrm>
            <a:off x="5341585" y="58663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Fastest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9E30CB8-472A-3C47-91BC-EE9B159B7AFA}"/>
              </a:ext>
            </a:extLst>
          </p:cNvPr>
          <p:cNvSpPr txBox="1"/>
          <p:nvPr/>
        </p:nvSpPr>
        <p:spPr>
          <a:xfrm>
            <a:off x="6228166" y="58790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Slow down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9D4D78-BDE0-D54F-B41E-835FBBF93C08}"/>
              </a:ext>
            </a:extLst>
          </p:cNvPr>
          <p:cNvSpPr txBox="1"/>
          <p:nvPr/>
        </p:nvSpPr>
        <p:spPr>
          <a:xfrm>
            <a:off x="7336025" y="58663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Optimized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230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20981</TotalTime>
  <Words>672</Words>
  <Application>Microsoft Macintosh PowerPoint</Application>
  <PresentationFormat>全屏显示(4:3)</PresentationFormat>
  <Paragraphs>150</Paragraphs>
  <Slides>15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Cambria Math</vt:lpstr>
      <vt:lpstr>Office Theme</vt:lpstr>
      <vt:lpstr>Research Progress of BLE &amp; DIC &amp; DAC</vt:lpstr>
      <vt:lpstr>iOS BLE Application</vt:lpstr>
      <vt:lpstr>iOS Droplet Counter</vt:lpstr>
      <vt:lpstr>iOS Droplet Counter</vt:lpstr>
      <vt:lpstr>iOS Droplet Counter</vt:lpstr>
      <vt:lpstr>Droplet Area Calculator</vt:lpstr>
      <vt:lpstr>Droplet Area Calculator</vt:lpstr>
      <vt:lpstr>Droplet Area Calculator</vt:lpstr>
      <vt:lpstr>Droplet Area Calculator</vt:lpstr>
      <vt:lpstr>iOS Droplet Counter</vt:lpstr>
      <vt:lpstr>Problems</vt:lpstr>
      <vt:lpstr>Next week plan</vt:lpstr>
      <vt:lpstr>Overview</vt:lpstr>
      <vt:lpstr>Appendix</vt:lpstr>
      <vt:lpstr>Thanks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苏星宇</cp:lastModifiedBy>
  <cp:revision>678</cp:revision>
  <cp:lastPrinted>2014-06-12T12:00:32Z</cp:lastPrinted>
  <dcterms:created xsi:type="dcterms:W3CDTF">2012-07-13T16:47:14Z</dcterms:created>
  <dcterms:modified xsi:type="dcterms:W3CDTF">2018-07-19T14:43:03Z</dcterms:modified>
</cp:coreProperties>
</file>